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y="6858000" cx="12192000"/>
  <p:notesSz cx="6858000" cy="9144000"/>
  <p:embeddedFontLst>
    <p:embeddedFont>
      <p:font typeface="Noto Sans Symbols"/>
      <p:regular r:id="rId23"/>
      <p:bold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5" roundtripDataSignature="AMtx7miDHf4sRnfWZ3fhrC00cTLrGS1I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NotoSansSymbols-bold.fntdata"/><Relationship Id="rId23" Type="http://schemas.openxmlformats.org/officeDocument/2006/relationships/font" Target="fonts/NotoSansSymbols-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5"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 name="Google Shape;1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7"/>
          <p:cNvSpPr/>
          <p:nvPr>
            <p:ph idx="2" type="pic"/>
          </p:nvPr>
        </p:nvSpPr>
        <p:spPr>
          <a:xfrm>
            <a:off x="5183188" y="987425"/>
            <a:ext cx="6172200" cy="4873625"/>
          </a:xfrm>
          <a:prstGeom prst="rect">
            <a:avLst/>
          </a:prstGeom>
          <a:noFill/>
          <a:ln>
            <a:noFill/>
          </a:ln>
        </p:spPr>
      </p:sp>
      <p:sp>
        <p:nvSpPr>
          <p:cNvPr id="64" name="Google Shape;64;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 name="Shape 86"/>
        <p:cNvGrpSpPr/>
        <p:nvPr/>
      </p:nvGrpSpPr>
      <p:grpSpPr>
        <a:xfrm>
          <a:off x="0" y="0"/>
          <a:ext cx="0" cy="0"/>
          <a:chOff x="0" y="0"/>
          <a:chExt cx="0" cy="0"/>
        </a:xfrm>
      </p:grpSpPr>
      <p:sp>
        <p:nvSpPr>
          <p:cNvPr id="87" name="Google Shape;87;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9" name="Google Shape;89;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2" name="Shape 92"/>
        <p:cNvGrpSpPr/>
        <p:nvPr/>
      </p:nvGrpSpPr>
      <p:grpSpPr>
        <a:xfrm>
          <a:off x="0" y="0"/>
          <a:ext cx="0" cy="0"/>
          <a:chOff x="0" y="0"/>
          <a:chExt cx="0" cy="0"/>
        </a:xfrm>
      </p:grpSpPr>
      <p:sp>
        <p:nvSpPr>
          <p:cNvPr id="93" name="Google Shape;93;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8" name="Shape 98"/>
        <p:cNvGrpSpPr/>
        <p:nvPr/>
      </p:nvGrpSpPr>
      <p:grpSpPr>
        <a:xfrm>
          <a:off x="0" y="0"/>
          <a:ext cx="0" cy="0"/>
          <a:chOff x="0" y="0"/>
          <a:chExt cx="0" cy="0"/>
        </a:xfrm>
      </p:grpSpPr>
      <p:sp>
        <p:nvSpPr>
          <p:cNvPr id="99" name="Google Shape;99;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4" name="Shape 104"/>
        <p:cNvGrpSpPr/>
        <p:nvPr/>
      </p:nvGrpSpPr>
      <p:grpSpPr>
        <a:xfrm>
          <a:off x="0" y="0"/>
          <a:ext cx="0" cy="0"/>
          <a:chOff x="0" y="0"/>
          <a:chExt cx="0" cy="0"/>
        </a:xfrm>
      </p:grpSpPr>
      <p:sp>
        <p:nvSpPr>
          <p:cNvPr id="105" name="Google Shape;105;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1" name="Shape 111"/>
        <p:cNvGrpSpPr/>
        <p:nvPr/>
      </p:nvGrpSpPr>
      <p:grpSpPr>
        <a:xfrm>
          <a:off x="0" y="0"/>
          <a:ext cx="0" cy="0"/>
          <a:chOff x="0" y="0"/>
          <a:chExt cx="0" cy="0"/>
        </a:xfrm>
      </p:grpSpPr>
      <p:sp>
        <p:nvSpPr>
          <p:cNvPr id="112" name="Google Shape;112;p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 name="Google Shape;116;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0" name="Shape 120"/>
        <p:cNvGrpSpPr/>
        <p:nvPr/>
      </p:nvGrpSpPr>
      <p:grpSpPr>
        <a:xfrm>
          <a:off x="0" y="0"/>
          <a:ext cx="0" cy="0"/>
          <a:chOff x="0" y="0"/>
          <a:chExt cx="0" cy="0"/>
        </a:xfrm>
      </p:grpSpPr>
      <p:sp>
        <p:nvSpPr>
          <p:cNvPr id="121" name="Google Shape;121;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5" name="Shape 125"/>
        <p:cNvGrpSpPr/>
        <p:nvPr/>
      </p:nvGrpSpPr>
      <p:grpSpPr>
        <a:xfrm>
          <a:off x="0" y="0"/>
          <a:ext cx="0" cy="0"/>
          <a:chOff x="0" y="0"/>
          <a:chExt cx="0" cy="0"/>
        </a:xfrm>
      </p:grpSpPr>
      <p:sp>
        <p:nvSpPr>
          <p:cNvPr id="126" name="Google Shape;126;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9"/>
          <p:cNvSpPr/>
          <p:nvPr>
            <p:ph idx="2" type="pic"/>
          </p:nvPr>
        </p:nvSpPr>
        <p:spPr>
          <a:xfrm>
            <a:off x="5183188" y="987425"/>
            <a:ext cx="6172200" cy="4873625"/>
          </a:xfrm>
          <a:prstGeom prst="rect">
            <a:avLst/>
          </a:prstGeom>
          <a:noFill/>
          <a:ln>
            <a:noFill/>
          </a:ln>
        </p:spPr>
      </p:sp>
      <p:sp>
        <p:nvSpPr>
          <p:cNvPr id="139" name="Google Shape;139;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p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3"/>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 name="Google Shape;82;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3" name="Google Shape;83;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4" name="Google Shape;84;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 name="Google Shape;85;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edureka.co/blog/variables-in-jav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
          <p:cNvSpPr txBox="1"/>
          <p:nvPr>
            <p:ph type="title"/>
          </p:nvPr>
        </p:nvSpPr>
        <p:spPr>
          <a:xfrm>
            <a:off x="838200" y="365126"/>
            <a:ext cx="10515600" cy="102033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FF0000"/>
              </a:buClr>
              <a:buSzPct val="100000"/>
              <a:buFont typeface="Calibri"/>
              <a:buNone/>
            </a:pPr>
            <a:r>
              <a:rPr b="1" lang="en-US">
                <a:solidFill>
                  <a:srgbClr val="FF0000"/>
                </a:solidFill>
              </a:rPr>
              <a:t>Reading user Input(values) from the Console.    Scanner</a:t>
            </a:r>
            <a:endParaRPr b="1">
              <a:solidFill>
                <a:srgbClr val="FF0000"/>
              </a:solidFill>
            </a:endParaRPr>
          </a:p>
        </p:txBody>
      </p:sp>
      <p:sp>
        <p:nvSpPr>
          <p:cNvPr id="160" name="Google Shape;160;p1"/>
          <p:cNvSpPr txBox="1"/>
          <p:nvPr>
            <p:ph idx="1" type="body"/>
          </p:nvPr>
        </p:nvSpPr>
        <p:spPr>
          <a:xfrm>
            <a:off x="838200" y="1385456"/>
            <a:ext cx="10515600" cy="525087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Sometimes you want your Program to ask you to input a value.</a:t>
            </a:r>
            <a:endParaRPr/>
          </a:p>
          <a:p>
            <a:pPr indent="-228600" lvl="0" marL="228600" rtl="0" algn="l">
              <a:lnSpc>
                <a:spcPct val="90000"/>
              </a:lnSpc>
              <a:spcBef>
                <a:spcPts val="1000"/>
              </a:spcBef>
              <a:spcAft>
                <a:spcPts val="0"/>
              </a:spcAft>
              <a:buClr>
                <a:schemeClr val="dk1"/>
              </a:buClr>
              <a:buSzPts val="2800"/>
              <a:buChar char="•"/>
            </a:pPr>
            <a:r>
              <a:rPr lang="en-US"/>
              <a:t>You should create a SCANNER object.</a:t>
            </a:r>
            <a:endParaRPr/>
          </a:p>
          <a:p>
            <a:pPr indent="-228600" lvl="0" marL="228600" rtl="0" algn="l">
              <a:lnSpc>
                <a:spcPct val="90000"/>
              </a:lnSpc>
              <a:spcBef>
                <a:spcPts val="1000"/>
              </a:spcBef>
              <a:spcAft>
                <a:spcPts val="0"/>
              </a:spcAft>
              <a:buClr>
                <a:schemeClr val="dk1"/>
              </a:buClr>
              <a:buSzPts val="2800"/>
              <a:buChar char="•"/>
            </a:pPr>
            <a:r>
              <a:rPr lang="en-US"/>
              <a:t>First you should put </a:t>
            </a:r>
            <a:r>
              <a:rPr lang="en-US">
                <a:solidFill>
                  <a:srgbClr val="0070C0"/>
                </a:solidFill>
              </a:rPr>
              <a:t>import</a:t>
            </a:r>
            <a:r>
              <a:rPr lang="en-US"/>
              <a:t> java.util.Scanner at the top of your program .This way you are calling  the library to be able to use the scanner object.</a:t>
            </a:r>
            <a:endParaRPr/>
          </a:p>
          <a:p>
            <a:pPr indent="-228600" lvl="0" marL="228600" rtl="0" algn="l">
              <a:lnSpc>
                <a:spcPct val="90000"/>
              </a:lnSpc>
              <a:spcBef>
                <a:spcPts val="1000"/>
              </a:spcBef>
              <a:spcAft>
                <a:spcPts val="0"/>
              </a:spcAft>
              <a:buClr>
                <a:schemeClr val="dk1"/>
              </a:buClr>
              <a:buSzPts val="2800"/>
              <a:buChar char="•"/>
            </a:pPr>
            <a:r>
              <a:rPr lang="en-US"/>
              <a:t>Then  Create a Scanner object :</a:t>
            </a:r>
            <a:endParaRPr/>
          </a:p>
          <a:p>
            <a:pPr indent="0" lvl="0" marL="0" rtl="0" algn="l">
              <a:lnSpc>
                <a:spcPct val="90000"/>
              </a:lnSpc>
              <a:spcBef>
                <a:spcPts val="1000"/>
              </a:spcBef>
              <a:spcAft>
                <a:spcPts val="0"/>
              </a:spcAft>
              <a:buClr>
                <a:schemeClr val="dk1"/>
              </a:buClr>
              <a:buSzPts val="2800"/>
              <a:buNone/>
            </a:pPr>
            <a:r>
              <a:rPr lang="en-US"/>
              <a:t>    Scanner input = </a:t>
            </a:r>
            <a:r>
              <a:rPr lang="en-US">
                <a:solidFill>
                  <a:srgbClr val="0070C0"/>
                </a:solidFill>
              </a:rPr>
              <a:t>new</a:t>
            </a:r>
            <a:r>
              <a:rPr lang="en-US"/>
              <a:t> Scanner(System.in);</a:t>
            </a:r>
            <a:endParaRPr/>
          </a:p>
          <a:p>
            <a:pPr indent="0" lvl="0" marL="0" rtl="0" algn="l">
              <a:lnSpc>
                <a:spcPct val="90000"/>
              </a:lnSpc>
              <a:spcBef>
                <a:spcPts val="1000"/>
              </a:spcBef>
              <a:spcAft>
                <a:spcPts val="0"/>
              </a:spcAft>
              <a:buClr>
                <a:schemeClr val="dk1"/>
              </a:buClr>
              <a:buSzPts val="2800"/>
              <a:buNone/>
            </a:pPr>
            <a:r>
              <a:rPr b="1" lang="en-US"/>
              <a:t> </a:t>
            </a:r>
            <a:r>
              <a:rPr lang="en-US"/>
              <a:t>the word input can be anything, it’s a variable.</a:t>
            </a:r>
            <a:endParaRPr/>
          </a:p>
          <a:p>
            <a:pPr indent="0" lvl="0" marL="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
          <p:cNvSpPr txBox="1"/>
          <p:nvPr>
            <p:ph type="title"/>
          </p:nvPr>
        </p:nvSpPr>
        <p:spPr>
          <a:xfrm>
            <a:off x="838200" y="1"/>
            <a:ext cx="10515600" cy="113607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FF0000"/>
              </a:buClr>
              <a:buSzPct val="100000"/>
              <a:buFont typeface="Calibri"/>
              <a:buNone/>
            </a:pPr>
            <a:r>
              <a:rPr b="1" lang="en-US">
                <a:solidFill>
                  <a:srgbClr val="FF0000"/>
                </a:solidFill>
              </a:rPr>
              <a:t>Reading user Input(values) from the Console.    Scanner</a:t>
            </a:r>
            <a:endParaRPr/>
          </a:p>
        </p:txBody>
      </p:sp>
      <p:sp>
        <p:nvSpPr>
          <p:cNvPr id="166" name="Google Shape;166;p2"/>
          <p:cNvSpPr txBox="1"/>
          <p:nvPr>
            <p:ph idx="1" type="body"/>
          </p:nvPr>
        </p:nvSpPr>
        <p:spPr>
          <a:xfrm>
            <a:off x="0" y="1136072"/>
            <a:ext cx="12192000" cy="572192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600"/>
              <a:buChar char="•"/>
            </a:pPr>
            <a:r>
              <a:rPr b="1" lang="en-US" sz="1600"/>
              <a:t>Line 3 : import the library where scanner objects resides.</a:t>
            </a:r>
            <a:endParaRPr/>
          </a:p>
          <a:p>
            <a:pPr indent="-228600" lvl="0" marL="228600" rtl="0" algn="l">
              <a:lnSpc>
                <a:spcPct val="90000"/>
              </a:lnSpc>
              <a:spcBef>
                <a:spcPts val="1000"/>
              </a:spcBef>
              <a:spcAft>
                <a:spcPts val="0"/>
              </a:spcAft>
              <a:buClr>
                <a:schemeClr val="dk1"/>
              </a:buClr>
              <a:buSzPts val="1600"/>
              <a:buChar char="•"/>
            </a:pPr>
            <a:r>
              <a:rPr b="1" lang="en-US" sz="1600"/>
              <a:t>Line 4 : declare a class and name it Hello.</a:t>
            </a:r>
            <a:endParaRPr/>
          </a:p>
          <a:p>
            <a:pPr indent="-228600" lvl="0" marL="228600" rtl="0" algn="l">
              <a:lnSpc>
                <a:spcPct val="90000"/>
              </a:lnSpc>
              <a:spcBef>
                <a:spcPts val="1000"/>
              </a:spcBef>
              <a:spcAft>
                <a:spcPts val="0"/>
              </a:spcAft>
              <a:buClr>
                <a:schemeClr val="dk1"/>
              </a:buClr>
              <a:buSzPts val="1600"/>
              <a:buChar char="•"/>
            </a:pPr>
            <a:r>
              <a:rPr b="1" lang="en-US" sz="1600"/>
              <a:t>Line 6 : declare the Main method.</a:t>
            </a:r>
            <a:endParaRPr/>
          </a:p>
          <a:p>
            <a:pPr indent="-228600" lvl="0" marL="228600" rtl="0" algn="l">
              <a:lnSpc>
                <a:spcPct val="90000"/>
              </a:lnSpc>
              <a:spcBef>
                <a:spcPts val="1000"/>
              </a:spcBef>
              <a:spcAft>
                <a:spcPts val="0"/>
              </a:spcAft>
              <a:buClr>
                <a:schemeClr val="dk1"/>
              </a:buClr>
              <a:buSzPts val="1600"/>
              <a:buChar char="•"/>
            </a:pPr>
            <a:r>
              <a:rPr b="1" lang="en-US" sz="1600"/>
              <a:t>Line 7 : tell the program to print “enter a number”</a:t>
            </a:r>
            <a:endParaRPr/>
          </a:p>
          <a:p>
            <a:pPr indent="-228600" lvl="0" marL="228600" rtl="0" algn="l">
              <a:lnSpc>
                <a:spcPct val="90000"/>
              </a:lnSpc>
              <a:spcBef>
                <a:spcPts val="1000"/>
              </a:spcBef>
              <a:spcAft>
                <a:spcPts val="0"/>
              </a:spcAft>
              <a:buClr>
                <a:schemeClr val="dk1"/>
              </a:buClr>
              <a:buSzPts val="1600"/>
              <a:buChar char="•"/>
            </a:pPr>
            <a:r>
              <a:rPr b="1" lang="en-US" sz="1600"/>
              <a:t>Line 8 : declare a scanner object and call it input (the prog will take a value entered by the user)</a:t>
            </a:r>
            <a:endParaRPr/>
          </a:p>
          <a:p>
            <a:pPr indent="-228600" lvl="0" marL="228600" rtl="0" algn="l">
              <a:lnSpc>
                <a:spcPct val="90000"/>
              </a:lnSpc>
              <a:spcBef>
                <a:spcPts val="1000"/>
              </a:spcBef>
              <a:spcAft>
                <a:spcPts val="0"/>
              </a:spcAft>
              <a:buClr>
                <a:schemeClr val="dk1"/>
              </a:buClr>
              <a:buSzPts val="1600"/>
              <a:buChar char="•"/>
            </a:pPr>
            <a:r>
              <a:rPr b="1" lang="en-US" sz="1600"/>
              <a:t>Line 9 : declare an integer and call it value.The input object will nowbe put inside value. </a:t>
            </a:r>
            <a:endParaRPr/>
          </a:p>
          <a:p>
            <a:pPr indent="-228600" lvl="0" marL="228600" rtl="0" algn="l">
              <a:lnSpc>
                <a:spcPct val="90000"/>
              </a:lnSpc>
              <a:spcBef>
                <a:spcPts val="1000"/>
              </a:spcBef>
              <a:spcAft>
                <a:spcPts val="0"/>
              </a:spcAft>
              <a:buClr>
                <a:schemeClr val="dk1"/>
              </a:buClr>
              <a:buSzPts val="1600"/>
              <a:buChar char="•"/>
            </a:pPr>
            <a:r>
              <a:rPr b="1" lang="en-US" sz="1600"/>
              <a:t>Line 10 : tell the program to print “the number entered is” and value.</a:t>
            </a:r>
            <a:endParaRPr/>
          </a:p>
          <a:p>
            <a:pPr indent="-127000" lvl="0" marL="228600" rtl="0" algn="l">
              <a:lnSpc>
                <a:spcPct val="90000"/>
              </a:lnSpc>
              <a:spcBef>
                <a:spcPts val="1000"/>
              </a:spcBef>
              <a:spcAft>
                <a:spcPts val="0"/>
              </a:spcAft>
              <a:buClr>
                <a:schemeClr val="dk1"/>
              </a:buClr>
              <a:buSzPts val="1600"/>
              <a:buNone/>
            </a:pPr>
            <a:r>
              <a:t/>
            </a:r>
            <a:endParaRPr b="1" sz="1600"/>
          </a:p>
          <a:p>
            <a:pPr indent="0" lvl="0" marL="0" rtl="0" algn="l">
              <a:lnSpc>
                <a:spcPct val="90000"/>
              </a:lnSpc>
              <a:spcBef>
                <a:spcPts val="1000"/>
              </a:spcBef>
              <a:spcAft>
                <a:spcPts val="0"/>
              </a:spcAft>
              <a:buClr>
                <a:schemeClr val="dk1"/>
              </a:buClr>
              <a:buSzPts val="2800"/>
              <a:buNone/>
            </a:pPr>
            <a:r>
              <a:rPr lang="en-US"/>
              <a:t> </a:t>
            </a:r>
            <a:endParaRPr/>
          </a:p>
        </p:txBody>
      </p:sp>
      <p:pic>
        <p:nvPicPr>
          <p:cNvPr id="167" name="Google Shape;167;p2"/>
          <p:cNvPicPr preferRelativeResize="0"/>
          <p:nvPr/>
        </p:nvPicPr>
        <p:blipFill rotWithShape="1">
          <a:blip r:embed="rId3">
            <a:alphaModFix/>
          </a:blip>
          <a:srcRect b="0" l="0" r="0" t="0"/>
          <a:stretch/>
        </p:blipFill>
        <p:spPr>
          <a:xfrm>
            <a:off x="344675" y="3565025"/>
            <a:ext cx="10889673" cy="33527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
          <p:cNvSpPr txBox="1"/>
          <p:nvPr>
            <p:ph type="title"/>
          </p:nvPr>
        </p:nvSpPr>
        <p:spPr>
          <a:xfrm>
            <a:off x="838200" y="1"/>
            <a:ext cx="10515600" cy="99752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Reading Numbers from the Keyboard</a:t>
            </a:r>
            <a:endParaRPr/>
          </a:p>
        </p:txBody>
      </p:sp>
      <p:sp>
        <p:nvSpPr>
          <p:cNvPr id="173" name="Google Shape;173;p3"/>
          <p:cNvSpPr txBox="1"/>
          <p:nvPr>
            <p:ph idx="1" type="body"/>
          </p:nvPr>
        </p:nvSpPr>
        <p:spPr>
          <a:xfrm>
            <a:off x="152400" y="720436"/>
            <a:ext cx="11887200" cy="581890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Scanner input = </a:t>
            </a:r>
            <a:r>
              <a:rPr lang="en-US">
                <a:solidFill>
                  <a:srgbClr val="0070C0"/>
                </a:solidFill>
              </a:rPr>
              <a:t>new</a:t>
            </a:r>
            <a:r>
              <a:rPr lang="en-US"/>
              <a:t> Scanner(System.in);</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int</a:t>
            </a:r>
            <a:r>
              <a:rPr lang="en-US"/>
              <a:t> value = input.nextInt();</a:t>
            </a:r>
            <a:br>
              <a:rPr lang="en-US"/>
            </a:br>
            <a:r>
              <a:rPr lang="en-US"/>
              <a:t> the method </a:t>
            </a:r>
            <a:r>
              <a:rPr b="1" lang="en-US" u="sng"/>
              <a:t>nextInt() </a:t>
            </a:r>
            <a:r>
              <a:rPr lang="en-US">
                <a:solidFill>
                  <a:srgbClr val="000000"/>
                </a:solidFill>
              </a:rPr>
              <a:t>reads an integer of the </a:t>
            </a:r>
            <a:r>
              <a:rPr lang="en-US">
                <a:solidFill>
                  <a:srgbClr val="0070C0"/>
                </a:solidFill>
              </a:rPr>
              <a:t>int</a:t>
            </a:r>
            <a:r>
              <a:rPr lang="en-US">
                <a:solidFill>
                  <a:srgbClr val="000000"/>
                </a:solidFill>
              </a:rPr>
              <a:t> type and puts it in value.</a:t>
            </a:r>
            <a:endParaRPr/>
          </a:p>
          <a:p>
            <a:pPr indent="-50800" lvl="0" marL="228600" rtl="0" algn="l">
              <a:lnSpc>
                <a:spcPct val="90000"/>
              </a:lnSpc>
              <a:spcBef>
                <a:spcPts val="1000"/>
              </a:spcBef>
              <a:spcAft>
                <a:spcPts val="0"/>
              </a:spcAft>
              <a:buClr>
                <a:schemeClr val="dk1"/>
              </a:buClr>
              <a:buSzPts val="2800"/>
              <a:buNone/>
            </a:pPr>
            <a:r>
              <a:t/>
            </a:r>
            <a:endParaRPr>
              <a:solidFill>
                <a:srgbClr val="000000"/>
              </a:solidFill>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74" name="Google Shape;174;p3"/>
          <p:cNvPicPr preferRelativeResize="0"/>
          <p:nvPr/>
        </p:nvPicPr>
        <p:blipFill rotWithShape="1">
          <a:blip r:embed="rId3">
            <a:alphaModFix/>
          </a:blip>
          <a:srcRect b="0" l="0" r="0" t="0"/>
          <a:stretch/>
        </p:blipFill>
        <p:spPr>
          <a:xfrm>
            <a:off x="1371600" y="2458565"/>
            <a:ext cx="9268691" cy="394223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4"/>
          <p:cNvSpPr txBox="1"/>
          <p:nvPr>
            <p:ph type="title"/>
          </p:nvPr>
        </p:nvSpPr>
        <p:spPr>
          <a:xfrm>
            <a:off x="838200" y="0"/>
            <a:ext cx="10515600" cy="85898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Numerical Data Types</a:t>
            </a:r>
            <a:endParaRPr/>
          </a:p>
        </p:txBody>
      </p:sp>
      <p:pic>
        <p:nvPicPr>
          <p:cNvPr id="180" name="Google Shape;180;p4"/>
          <p:cNvPicPr preferRelativeResize="0"/>
          <p:nvPr>
            <p:ph idx="1" type="body"/>
          </p:nvPr>
        </p:nvPicPr>
        <p:blipFill rotWithShape="1">
          <a:blip r:embed="rId3">
            <a:alphaModFix/>
          </a:blip>
          <a:srcRect b="0" l="0" r="0" t="0"/>
          <a:stretch/>
        </p:blipFill>
        <p:spPr>
          <a:xfrm>
            <a:off x="623455" y="858982"/>
            <a:ext cx="11042072" cy="558338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5"/>
          <p:cNvSpPr txBox="1"/>
          <p:nvPr>
            <p:ph type="title"/>
          </p:nvPr>
        </p:nvSpPr>
        <p:spPr>
          <a:xfrm>
            <a:off x="838200" y="365125"/>
            <a:ext cx="10515600" cy="74323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Declaring and Assigning Variables</a:t>
            </a:r>
            <a:endParaRPr b="1">
              <a:solidFill>
                <a:srgbClr val="FF0000"/>
              </a:solidFill>
            </a:endParaRPr>
          </a:p>
        </p:txBody>
      </p:sp>
      <p:sp>
        <p:nvSpPr>
          <p:cNvPr id="186" name="Google Shape;186;p5"/>
          <p:cNvSpPr txBox="1"/>
          <p:nvPr>
            <p:ph idx="1" type="body"/>
          </p:nvPr>
        </p:nvSpPr>
        <p:spPr>
          <a:xfrm>
            <a:off x="838200" y="1108364"/>
            <a:ext cx="10515600" cy="5068599"/>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rgbClr val="0070C0"/>
              </a:buClr>
              <a:buSzPts val="2800"/>
              <a:buChar char="•"/>
            </a:pPr>
            <a:r>
              <a:rPr lang="en-US">
                <a:solidFill>
                  <a:srgbClr val="0070C0"/>
                </a:solidFill>
              </a:rPr>
              <a:t>int</a:t>
            </a:r>
            <a:r>
              <a:rPr lang="en-US"/>
              <a:t> x;                              Declare x to be an integer variable .</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int</a:t>
            </a:r>
            <a:r>
              <a:rPr lang="en-US"/>
              <a:t> x = 1;                        Assigning 1 to x.</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double</a:t>
            </a:r>
            <a:r>
              <a:rPr lang="en-US"/>
              <a:t> radius;              Declare radius to be a double variable;                                              </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double </a:t>
            </a:r>
            <a:r>
              <a:rPr lang="en-US"/>
              <a:t>radius= 1.3;      Assigning 1.3 to radius.</a:t>
            </a:r>
            <a:endParaRPr/>
          </a:p>
          <a:p>
            <a:pPr indent="0" lvl="0" marL="0" rtl="0" algn="l">
              <a:lnSpc>
                <a:spcPct val="90000"/>
              </a:lnSpc>
              <a:spcBef>
                <a:spcPts val="1000"/>
              </a:spcBef>
              <a:spcAft>
                <a:spcPts val="0"/>
              </a:spcAft>
              <a:buClr>
                <a:schemeClr val="dk1"/>
              </a:buClr>
              <a:buSzPts val="2800"/>
              <a:buNone/>
            </a:pPr>
            <a:r>
              <a:rPr lang="en-US"/>
              <a:t>     </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char</a:t>
            </a:r>
            <a:r>
              <a:rPr lang="en-US"/>
              <a:t> a;                            Declare a to be a character variable;</a:t>
            </a:r>
            <a:endParaRPr/>
          </a:p>
          <a:p>
            <a:pPr indent="-228600" lvl="0" marL="228600" rtl="0" algn="l">
              <a:lnSpc>
                <a:spcPct val="90000"/>
              </a:lnSpc>
              <a:spcBef>
                <a:spcPts val="1000"/>
              </a:spcBef>
              <a:spcAft>
                <a:spcPts val="0"/>
              </a:spcAft>
              <a:buClr>
                <a:srgbClr val="0070C0"/>
              </a:buClr>
              <a:buSzPts val="2800"/>
              <a:buChar char="•"/>
            </a:pPr>
            <a:r>
              <a:rPr lang="en-US">
                <a:solidFill>
                  <a:srgbClr val="0070C0"/>
                </a:solidFill>
              </a:rPr>
              <a:t>char </a:t>
            </a:r>
            <a:r>
              <a:rPr lang="en-US"/>
              <a:t>a= ‘A’;                     Assigning ‘A’ to a.</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rPr lang="en-US"/>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6"/>
          <p:cNvSpPr txBox="1"/>
          <p:nvPr>
            <p:ph type="title"/>
          </p:nvPr>
        </p:nvSpPr>
        <p:spPr>
          <a:xfrm>
            <a:off x="838200" y="1"/>
            <a:ext cx="10515600" cy="72043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Declaring a constant </a:t>
            </a:r>
            <a:endParaRPr b="1">
              <a:solidFill>
                <a:srgbClr val="FF0000"/>
              </a:solidFill>
            </a:endParaRPr>
          </a:p>
        </p:txBody>
      </p:sp>
      <p:sp>
        <p:nvSpPr>
          <p:cNvPr id="192" name="Google Shape;192;p6"/>
          <p:cNvSpPr txBox="1"/>
          <p:nvPr>
            <p:ph idx="1" type="body"/>
          </p:nvPr>
        </p:nvSpPr>
        <p:spPr>
          <a:xfrm>
            <a:off x="0" y="720436"/>
            <a:ext cx="12081164" cy="597130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Constants in Java are used when a </a:t>
            </a:r>
            <a:r>
              <a:rPr b="1" lang="en-US"/>
              <a:t>‘</a:t>
            </a:r>
            <a:r>
              <a:rPr b="1" lang="en-US" u="sng">
                <a:solidFill>
                  <a:schemeClr val="hlink"/>
                </a:solidFill>
                <a:hlinkClick r:id="rId3"/>
              </a:rPr>
              <a:t>static</a:t>
            </a:r>
            <a:r>
              <a:rPr b="1" lang="en-US"/>
              <a:t>‘</a:t>
            </a:r>
            <a:r>
              <a:rPr lang="en-US"/>
              <a:t> value or a permanent value for a variable has to be implemented. Java doesn’t directly support constants. To make any variable a constant, we must use ‘static’ and ‘final’ modifiers in the following manner:</a:t>
            </a:r>
            <a:endParaRPr/>
          </a:p>
          <a:p>
            <a:pPr indent="-228600" lvl="0" marL="228600" rtl="0" algn="l">
              <a:lnSpc>
                <a:spcPct val="90000"/>
              </a:lnSpc>
              <a:spcBef>
                <a:spcPts val="1000"/>
              </a:spcBef>
              <a:spcAft>
                <a:spcPts val="0"/>
              </a:spcAft>
              <a:buClr>
                <a:schemeClr val="dk1"/>
              </a:buClr>
              <a:buSzPts val="2800"/>
              <a:buChar char="•"/>
            </a:pPr>
            <a:r>
              <a:rPr b="1" lang="en-US"/>
              <a:t>Syntax to assign a constant value in java:</a:t>
            </a:r>
            <a:endParaRPr/>
          </a:p>
          <a:p>
            <a:pPr indent="0" lvl="0" marL="0" rtl="0" algn="l">
              <a:lnSpc>
                <a:spcPct val="90000"/>
              </a:lnSpc>
              <a:spcBef>
                <a:spcPts val="1000"/>
              </a:spcBef>
              <a:spcAft>
                <a:spcPts val="0"/>
              </a:spcAft>
              <a:buClr>
                <a:schemeClr val="dk1"/>
              </a:buClr>
              <a:buSzPts val="2800"/>
              <a:buNone/>
            </a:pPr>
            <a:r>
              <a:rPr lang="en-US"/>
              <a:t>             final datatype identifier_name = constant;</a:t>
            </a:r>
            <a:endParaRPr/>
          </a:p>
          <a:p>
            <a:pPr indent="0" lvl="0" marL="0" rtl="0" algn="l">
              <a:lnSpc>
                <a:spcPct val="90000"/>
              </a:lnSpc>
              <a:spcBef>
                <a:spcPts val="1000"/>
              </a:spcBef>
              <a:spcAft>
                <a:spcPts val="0"/>
              </a:spcAft>
              <a:buClr>
                <a:schemeClr val="dk1"/>
              </a:buClr>
              <a:buSzPts val="2800"/>
              <a:buNone/>
            </a:pPr>
            <a:r>
              <a:rPr lang="en-US"/>
              <a:t>      ex: </a:t>
            </a:r>
            <a:r>
              <a:rPr lang="en-US">
                <a:solidFill>
                  <a:srgbClr val="0070C0"/>
                </a:solidFill>
              </a:rPr>
              <a:t> final double </a:t>
            </a:r>
            <a:r>
              <a:rPr lang="en-US"/>
              <a:t>PI = 3.14159;</a:t>
            </a:r>
            <a:endParaRPr/>
          </a:p>
          <a:p>
            <a:pPr indent="0" lvl="0" marL="0" rtl="0" algn="l">
              <a:lnSpc>
                <a:spcPct val="90000"/>
              </a:lnSpc>
              <a:spcBef>
                <a:spcPts val="1000"/>
              </a:spcBef>
              <a:spcAft>
                <a:spcPts val="0"/>
              </a:spcAft>
              <a:buClr>
                <a:schemeClr val="dk1"/>
              </a:buClr>
              <a:buSzPts val="2800"/>
              <a:buNone/>
            </a:pPr>
            <a:r>
              <a:rPr lang="en-US"/>
              <a:t>  The </a:t>
            </a:r>
            <a:r>
              <a:rPr b="1" lang="en-US"/>
              <a:t>final modifier</a:t>
            </a:r>
            <a:r>
              <a:rPr lang="en-US"/>
              <a:t> makes the variable unchangeable.</a:t>
            </a:r>
            <a:endParaRPr/>
          </a:p>
          <a:p>
            <a:pPr indent="-139700" lvl="0" marL="228600" rtl="0" algn="l">
              <a:lnSpc>
                <a:spcPct val="90000"/>
              </a:lnSpc>
              <a:spcBef>
                <a:spcPts val="1000"/>
              </a:spcBef>
              <a:spcAft>
                <a:spcPts val="0"/>
              </a:spcAft>
              <a:buClr>
                <a:schemeClr val="dk1"/>
              </a:buClr>
              <a:buSzPts val="1400"/>
              <a:buNone/>
            </a:pPr>
            <a:r>
              <a:t/>
            </a:r>
            <a:endParaRPr sz="1400">
              <a:solidFill>
                <a:srgbClr val="000000"/>
              </a:solidFill>
              <a:latin typeface="Calibri"/>
              <a:ea typeface="Calibri"/>
              <a:cs typeface="Calibri"/>
              <a:sym typeface="Calibri"/>
            </a:endParaRPr>
          </a:p>
          <a:p>
            <a:pPr indent="-228600" lvl="0" marL="228600" rtl="0" algn="l">
              <a:lnSpc>
                <a:spcPct val="90000"/>
              </a:lnSpc>
              <a:spcBef>
                <a:spcPts val="1000"/>
              </a:spcBef>
              <a:spcAft>
                <a:spcPts val="0"/>
              </a:spcAft>
              <a:buClr>
                <a:srgbClr val="000000"/>
              </a:buClr>
              <a:buSzPts val="2800"/>
              <a:buChar char="•"/>
            </a:pPr>
            <a:r>
              <a:rPr lang="en-US">
                <a:solidFill>
                  <a:srgbClr val="000000"/>
                </a:solidFill>
                <a:latin typeface="Calibri"/>
                <a:ea typeface="Calibri"/>
                <a:cs typeface="Calibri"/>
                <a:sym typeface="Calibri"/>
              </a:rPr>
              <a:t>Capitalize all letters in constants, and use underscores to connect words.  For example, the constant PI and MAX_VALUE</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7"/>
          <p:cNvSpPr txBox="1"/>
          <p:nvPr>
            <p:ph type="title"/>
          </p:nvPr>
        </p:nvSpPr>
        <p:spPr>
          <a:xfrm>
            <a:off x="838200" y="365126"/>
            <a:ext cx="10515600" cy="68782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FF0000"/>
              </a:buClr>
              <a:buSzPct val="100000"/>
              <a:buFont typeface="Calibri"/>
              <a:buNone/>
            </a:pPr>
            <a:r>
              <a:rPr b="1" lang="en-US">
                <a:solidFill>
                  <a:srgbClr val="FF0000"/>
                </a:solidFill>
              </a:rPr>
              <a:t>Numeric Operators</a:t>
            </a:r>
            <a:endParaRPr/>
          </a:p>
        </p:txBody>
      </p:sp>
      <p:pic>
        <p:nvPicPr>
          <p:cNvPr id="198" name="Google Shape;198;p7"/>
          <p:cNvPicPr preferRelativeResize="0"/>
          <p:nvPr>
            <p:ph idx="1" type="body"/>
          </p:nvPr>
        </p:nvPicPr>
        <p:blipFill rotWithShape="1">
          <a:blip r:embed="rId3">
            <a:alphaModFix/>
          </a:blip>
          <a:srcRect b="0" l="0" r="0" t="0"/>
          <a:stretch/>
        </p:blipFill>
        <p:spPr>
          <a:xfrm>
            <a:off x="838200" y="1274618"/>
            <a:ext cx="10515600" cy="477483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8"/>
          <p:cNvSpPr txBox="1"/>
          <p:nvPr>
            <p:ph type="title"/>
          </p:nvPr>
        </p:nvSpPr>
        <p:spPr>
          <a:xfrm>
            <a:off x="838200" y="365125"/>
            <a:ext cx="10515600" cy="1103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Exponent Operations </a:t>
            </a:r>
            <a:endParaRPr/>
          </a:p>
        </p:txBody>
      </p:sp>
      <p:sp>
        <p:nvSpPr>
          <p:cNvPr id="204" name="Google Shape;204;p8"/>
          <p:cNvSpPr txBox="1"/>
          <p:nvPr>
            <p:ph idx="1" type="body"/>
          </p:nvPr>
        </p:nvSpPr>
        <p:spPr>
          <a:xfrm>
            <a:off x="838200" y="1191491"/>
            <a:ext cx="10515600" cy="498547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B0F0"/>
              </a:buClr>
              <a:buSzPts val="2800"/>
              <a:buChar char="•"/>
            </a:pPr>
            <a:r>
              <a:rPr lang="en-US">
                <a:solidFill>
                  <a:srgbClr val="00B0F0"/>
                </a:solidFill>
              </a:rPr>
              <a:t>Math</a:t>
            </a:r>
            <a:r>
              <a:rPr lang="en-US"/>
              <a:t>.pow(</a:t>
            </a:r>
            <a:r>
              <a:rPr lang="en-US">
                <a:solidFill>
                  <a:srgbClr val="0070C0"/>
                </a:solidFill>
              </a:rPr>
              <a:t>x</a:t>
            </a:r>
            <a:r>
              <a:rPr lang="en-US"/>
              <a:t>,</a:t>
            </a:r>
            <a:r>
              <a:rPr lang="en-US">
                <a:solidFill>
                  <a:srgbClr val="0070C0"/>
                </a:solidFill>
              </a:rPr>
              <a:t>y</a:t>
            </a:r>
            <a:r>
              <a:rPr lang="en-US"/>
              <a:t>)   means x to the power y.</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205" name="Google Shape;205;p8"/>
          <p:cNvPicPr preferRelativeResize="0"/>
          <p:nvPr/>
        </p:nvPicPr>
        <p:blipFill rotWithShape="1">
          <a:blip r:embed="rId3">
            <a:alphaModFix/>
          </a:blip>
          <a:srcRect b="0" l="0" r="0" t="0"/>
          <a:stretch/>
        </p:blipFill>
        <p:spPr>
          <a:xfrm>
            <a:off x="1108364" y="1870364"/>
            <a:ext cx="9462653" cy="447501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9"/>
          <p:cNvSpPr txBox="1"/>
          <p:nvPr>
            <p:ph type="title"/>
          </p:nvPr>
        </p:nvSpPr>
        <p:spPr>
          <a:xfrm>
            <a:off x="838200" y="365126"/>
            <a:ext cx="10515600" cy="72938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Arithmetic Expressions</a:t>
            </a:r>
            <a:endParaRPr/>
          </a:p>
        </p:txBody>
      </p:sp>
      <p:pic>
        <p:nvPicPr>
          <p:cNvPr id="211" name="Google Shape;211;p9"/>
          <p:cNvPicPr preferRelativeResize="0"/>
          <p:nvPr>
            <p:ph idx="1" type="body"/>
          </p:nvPr>
        </p:nvPicPr>
        <p:blipFill rotWithShape="1">
          <a:blip r:embed="rId3">
            <a:alphaModFix/>
          </a:blip>
          <a:srcRect b="0" l="0" r="0" t="0"/>
          <a:stretch/>
        </p:blipFill>
        <p:spPr>
          <a:xfrm>
            <a:off x="997527" y="1233055"/>
            <a:ext cx="10501746" cy="4876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0"/>
          <p:cNvSpPr txBox="1"/>
          <p:nvPr>
            <p:ph type="title"/>
          </p:nvPr>
        </p:nvSpPr>
        <p:spPr>
          <a:xfrm>
            <a:off x="838200" y="0"/>
            <a:ext cx="10515600" cy="87283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How to Evaluate an Expression</a:t>
            </a:r>
            <a:endParaRPr/>
          </a:p>
        </p:txBody>
      </p:sp>
      <p:pic>
        <p:nvPicPr>
          <p:cNvPr id="217" name="Google Shape;217;p10"/>
          <p:cNvPicPr preferRelativeResize="0"/>
          <p:nvPr>
            <p:ph idx="1" type="body"/>
          </p:nvPr>
        </p:nvPicPr>
        <p:blipFill rotWithShape="1">
          <a:blip r:embed="rId3">
            <a:alphaModFix/>
          </a:blip>
          <a:srcRect b="0" l="0" r="0" t="0"/>
          <a:stretch/>
        </p:blipFill>
        <p:spPr>
          <a:xfrm>
            <a:off x="720436" y="997527"/>
            <a:ext cx="10792691" cy="558338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1"/>
          <p:cNvSpPr txBox="1"/>
          <p:nvPr>
            <p:ph type="title"/>
          </p:nvPr>
        </p:nvSpPr>
        <p:spPr>
          <a:xfrm>
            <a:off x="838200" y="365126"/>
            <a:ext cx="10515600" cy="632402"/>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FF0000"/>
              </a:buClr>
              <a:buSzPct val="100000"/>
              <a:buFont typeface="Calibri"/>
              <a:buNone/>
            </a:pPr>
            <a:r>
              <a:rPr b="1" lang="en-US">
                <a:solidFill>
                  <a:srgbClr val="FF0000"/>
                </a:solidFill>
              </a:rPr>
              <a:t>Naming Conventions</a:t>
            </a:r>
            <a:endParaRPr/>
          </a:p>
        </p:txBody>
      </p:sp>
      <p:sp>
        <p:nvSpPr>
          <p:cNvPr id="223" name="Google Shape;223;p11"/>
          <p:cNvSpPr txBox="1"/>
          <p:nvPr>
            <p:ph idx="1" type="body"/>
          </p:nvPr>
        </p:nvSpPr>
        <p:spPr>
          <a:xfrm>
            <a:off x="838200" y="997528"/>
            <a:ext cx="10515600" cy="5749636"/>
          </a:xfrm>
          <a:prstGeom prst="rect">
            <a:avLst/>
          </a:prstGeom>
          <a:noFill/>
          <a:ln>
            <a:noFill/>
          </a:ln>
        </p:spPr>
        <p:txBody>
          <a:bodyPr anchorCtr="0" anchor="t" bIns="45700" lIns="91425" spcFirstLastPara="1" rIns="91425" wrap="square" tIns="45700">
            <a:normAutofit lnSpcReduction="10000"/>
          </a:bodyPr>
          <a:lstStyle/>
          <a:p>
            <a:pPr indent="-114300" lvl="0" marL="228600" rtl="0" algn="l">
              <a:lnSpc>
                <a:spcPct val="90000"/>
              </a:lnSpc>
              <a:spcBef>
                <a:spcPts val="0"/>
              </a:spcBef>
              <a:spcAft>
                <a:spcPts val="0"/>
              </a:spcAft>
              <a:buClr>
                <a:schemeClr val="dk1"/>
              </a:buClr>
              <a:buSzPts val="1800"/>
              <a:buNone/>
            </a:pPr>
            <a:r>
              <a:t/>
            </a:r>
            <a:endParaRPr sz="1800">
              <a:solidFill>
                <a:srgbClr val="000000"/>
              </a:solidFill>
              <a:latin typeface="Noto Sans Symbols"/>
              <a:ea typeface="Noto Sans Symbols"/>
              <a:cs typeface="Noto Sans Symbols"/>
              <a:sym typeface="Noto Sans Symbols"/>
            </a:endParaRPr>
          </a:p>
          <a:p>
            <a:pPr indent="-228600" lvl="0" marL="228600" rtl="0" algn="l">
              <a:lnSpc>
                <a:spcPct val="90000"/>
              </a:lnSpc>
              <a:spcBef>
                <a:spcPts val="1000"/>
              </a:spcBef>
              <a:spcAft>
                <a:spcPts val="0"/>
              </a:spcAft>
              <a:buClr>
                <a:srgbClr val="000000"/>
              </a:buClr>
              <a:buSzPts val="3600"/>
              <a:buChar char="•"/>
            </a:pPr>
            <a:r>
              <a:rPr lang="en-US" sz="3600">
                <a:solidFill>
                  <a:srgbClr val="000000"/>
                </a:solidFill>
                <a:latin typeface="Noto Sans Symbols"/>
                <a:ea typeface="Noto Sans Symbols"/>
                <a:cs typeface="Noto Sans Symbols"/>
                <a:sym typeface="Noto Sans Symbols"/>
              </a:rPr>
              <a:t>☞</a:t>
            </a:r>
            <a:r>
              <a:rPr lang="en-US" sz="3600">
                <a:solidFill>
                  <a:srgbClr val="000000"/>
                </a:solidFill>
                <a:latin typeface="Calibri"/>
                <a:ea typeface="Calibri"/>
                <a:cs typeface="Calibri"/>
                <a:sym typeface="Calibri"/>
              </a:rPr>
              <a:t>Choose meaningful and descriptive names.</a:t>
            </a:r>
            <a:endParaRPr/>
          </a:p>
          <a:p>
            <a:pPr indent="-228600" lvl="0" marL="228600" rtl="0" algn="l">
              <a:lnSpc>
                <a:spcPct val="90000"/>
              </a:lnSpc>
              <a:spcBef>
                <a:spcPts val="1000"/>
              </a:spcBef>
              <a:spcAft>
                <a:spcPts val="0"/>
              </a:spcAft>
              <a:buClr>
                <a:srgbClr val="000000"/>
              </a:buClr>
              <a:buSzPts val="3600"/>
              <a:buChar char="•"/>
            </a:pPr>
            <a:r>
              <a:rPr lang="en-US" sz="3600">
                <a:solidFill>
                  <a:srgbClr val="000000"/>
                </a:solidFill>
                <a:latin typeface="Noto Sans Symbols"/>
                <a:ea typeface="Noto Sans Symbols"/>
                <a:cs typeface="Noto Sans Symbols"/>
                <a:sym typeface="Noto Sans Symbols"/>
              </a:rPr>
              <a:t>☞</a:t>
            </a:r>
            <a:r>
              <a:rPr lang="en-US" sz="3600">
                <a:solidFill>
                  <a:srgbClr val="000000"/>
                </a:solidFill>
                <a:latin typeface="Calibri"/>
                <a:ea typeface="Calibri"/>
                <a:cs typeface="Calibri"/>
                <a:sym typeface="Calibri"/>
              </a:rPr>
              <a:t>Variables and methods names:</a:t>
            </a:r>
            <a:endParaRPr/>
          </a:p>
          <a:p>
            <a:pPr indent="0" lvl="0" marL="0" rtl="0" algn="l">
              <a:lnSpc>
                <a:spcPct val="90000"/>
              </a:lnSpc>
              <a:spcBef>
                <a:spcPts val="1000"/>
              </a:spcBef>
              <a:spcAft>
                <a:spcPts val="0"/>
              </a:spcAft>
              <a:buClr>
                <a:srgbClr val="000000"/>
              </a:buClr>
              <a:buSzPts val="2400"/>
              <a:buNone/>
            </a:pPr>
            <a:r>
              <a:rPr lang="en-US" sz="2400">
                <a:solidFill>
                  <a:srgbClr val="000000"/>
                </a:solidFill>
                <a:latin typeface="Calibri"/>
                <a:ea typeface="Calibri"/>
                <a:cs typeface="Calibri"/>
                <a:sym typeface="Calibri"/>
              </a:rPr>
              <a:t>Use lowercase. If the name consists of several words, concatenate all in one, use lowercase for the first word, and capitalize the first letter of each subsequent word in the name. For example, the variables </a:t>
            </a:r>
            <a:r>
              <a:rPr lang="en-US" sz="2400">
                <a:solidFill>
                  <a:srgbClr val="000000"/>
                </a:solidFill>
                <a:latin typeface="Courier New"/>
                <a:ea typeface="Courier New"/>
                <a:cs typeface="Courier New"/>
                <a:sym typeface="Courier New"/>
              </a:rPr>
              <a:t>radius </a:t>
            </a:r>
            <a:r>
              <a:rPr lang="en-US" sz="2400">
                <a:solidFill>
                  <a:srgbClr val="000000"/>
                </a:solidFill>
                <a:latin typeface="Calibri"/>
                <a:ea typeface="Calibri"/>
                <a:cs typeface="Calibri"/>
                <a:sym typeface="Calibri"/>
              </a:rPr>
              <a:t>and </a:t>
            </a:r>
            <a:r>
              <a:rPr lang="en-US" sz="2400">
                <a:solidFill>
                  <a:srgbClr val="000000"/>
                </a:solidFill>
                <a:latin typeface="Courier New"/>
                <a:ea typeface="Courier New"/>
                <a:cs typeface="Courier New"/>
                <a:sym typeface="Courier New"/>
              </a:rPr>
              <a:t>area</a:t>
            </a:r>
            <a:r>
              <a:rPr lang="en-US" sz="2400">
                <a:solidFill>
                  <a:srgbClr val="000000"/>
                </a:solidFill>
                <a:latin typeface="Calibri"/>
                <a:ea typeface="Calibri"/>
                <a:cs typeface="Calibri"/>
                <a:sym typeface="Calibri"/>
              </a:rPr>
              <a:t>, and the method </a:t>
            </a:r>
            <a:r>
              <a:rPr lang="en-US" sz="2400">
                <a:solidFill>
                  <a:srgbClr val="000000"/>
                </a:solidFill>
                <a:latin typeface="Courier New"/>
                <a:ea typeface="Courier New"/>
                <a:cs typeface="Courier New"/>
                <a:sym typeface="Courier New"/>
              </a:rPr>
              <a:t>cercleArea</a:t>
            </a:r>
            <a:r>
              <a:rPr lang="en-US" sz="2400">
                <a:solidFill>
                  <a:srgbClr val="000000"/>
                </a:solidFill>
                <a:latin typeface="Calibri"/>
                <a:ea typeface="Calibri"/>
                <a:cs typeface="Calibri"/>
                <a:sym typeface="Calibri"/>
              </a:rPr>
              <a:t>. </a:t>
            </a:r>
            <a:endParaRPr sz="1400">
              <a:solidFill>
                <a:srgbClr val="000000"/>
              </a:solidFill>
              <a:latin typeface="Noto Sans Symbols"/>
              <a:ea typeface="Noto Sans Symbols"/>
              <a:cs typeface="Noto Sans Symbols"/>
              <a:sym typeface="Noto Sans Symbols"/>
            </a:endParaRPr>
          </a:p>
          <a:p>
            <a:pPr indent="-228600" lvl="0" marL="228600" rtl="0" algn="l">
              <a:lnSpc>
                <a:spcPct val="90000"/>
              </a:lnSpc>
              <a:spcBef>
                <a:spcPts val="1000"/>
              </a:spcBef>
              <a:spcAft>
                <a:spcPts val="0"/>
              </a:spcAft>
              <a:buClr>
                <a:srgbClr val="000000"/>
              </a:buClr>
              <a:buSzPts val="3600"/>
              <a:buChar char="•"/>
            </a:pPr>
            <a:r>
              <a:rPr lang="en-US" sz="3600">
                <a:solidFill>
                  <a:srgbClr val="000000"/>
                </a:solidFill>
                <a:latin typeface="Noto Sans Symbols"/>
                <a:ea typeface="Noto Sans Symbols"/>
                <a:cs typeface="Noto Sans Symbols"/>
                <a:sym typeface="Noto Sans Symbols"/>
              </a:rPr>
              <a:t>☞</a:t>
            </a:r>
            <a:r>
              <a:rPr lang="en-US" sz="3600">
                <a:solidFill>
                  <a:srgbClr val="000000"/>
                </a:solidFill>
                <a:latin typeface="Calibri"/>
                <a:ea typeface="Calibri"/>
                <a:cs typeface="Calibri"/>
                <a:sym typeface="Calibri"/>
              </a:rPr>
              <a:t>Class names:</a:t>
            </a:r>
            <a:endParaRPr sz="1800">
              <a:solidFill>
                <a:srgbClr val="000000"/>
              </a:solidFill>
              <a:latin typeface="Calibri"/>
              <a:ea typeface="Calibri"/>
              <a:cs typeface="Calibri"/>
              <a:sym typeface="Calibri"/>
            </a:endParaRPr>
          </a:p>
          <a:p>
            <a:pPr indent="0" lvl="0" marL="0" rtl="0" algn="l">
              <a:lnSpc>
                <a:spcPct val="90000"/>
              </a:lnSpc>
              <a:spcBef>
                <a:spcPts val="1000"/>
              </a:spcBef>
              <a:spcAft>
                <a:spcPts val="0"/>
              </a:spcAft>
              <a:buClr>
                <a:srgbClr val="000000"/>
              </a:buClr>
              <a:buSzPts val="3000"/>
              <a:buNone/>
            </a:pPr>
            <a:r>
              <a:rPr lang="en-US" sz="3000">
                <a:solidFill>
                  <a:srgbClr val="000000"/>
                </a:solidFill>
                <a:latin typeface="Calibri"/>
                <a:ea typeface="Calibri"/>
                <a:cs typeface="Calibri"/>
                <a:sym typeface="Calibri"/>
              </a:rPr>
              <a:t>Capitalize the first letter of each word in the name.  For example, the class name </a:t>
            </a:r>
            <a:r>
              <a:rPr lang="en-US" sz="3000">
                <a:solidFill>
                  <a:srgbClr val="000000"/>
                </a:solidFill>
                <a:latin typeface="Courier New"/>
                <a:ea typeface="Courier New"/>
                <a:cs typeface="Courier New"/>
                <a:sym typeface="Courier New"/>
              </a:rPr>
              <a:t>ComputeArea</a:t>
            </a:r>
            <a:r>
              <a:rPr lang="en-US" sz="3000">
                <a:solidFill>
                  <a:srgbClr val="000000"/>
                </a:solidFill>
                <a:latin typeface="Calibri"/>
                <a:ea typeface="Calibri"/>
                <a:cs typeface="Calibri"/>
                <a:sym typeface="Calibri"/>
              </a:rPr>
              <a:t>.</a:t>
            </a:r>
            <a:endParaRPr/>
          </a:p>
          <a:p>
            <a:pPr indent="-228600" lvl="0" marL="228600" rtl="0" algn="l">
              <a:lnSpc>
                <a:spcPct val="90000"/>
              </a:lnSpc>
              <a:spcBef>
                <a:spcPts val="1000"/>
              </a:spcBef>
              <a:spcAft>
                <a:spcPts val="0"/>
              </a:spcAft>
              <a:buClr>
                <a:srgbClr val="000000"/>
              </a:buClr>
              <a:buSzPts val="3600"/>
              <a:buChar char="•"/>
            </a:pPr>
            <a:r>
              <a:rPr lang="en-US" sz="3600">
                <a:solidFill>
                  <a:srgbClr val="000000"/>
                </a:solidFill>
                <a:latin typeface="Noto Sans Symbols"/>
                <a:ea typeface="Noto Sans Symbols"/>
                <a:cs typeface="Noto Sans Symbols"/>
                <a:sym typeface="Noto Sans Symbols"/>
              </a:rPr>
              <a:t>☞</a:t>
            </a:r>
            <a:r>
              <a:rPr lang="en-US" sz="3600">
                <a:solidFill>
                  <a:srgbClr val="000000"/>
                </a:solidFill>
                <a:latin typeface="Calibri"/>
                <a:ea typeface="Calibri"/>
                <a:cs typeface="Calibri"/>
                <a:sym typeface="Calibri"/>
              </a:rPr>
              <a:t>Constants:</a:t>
            </a:r>
            <a:endParaRPr/>
          </a:p>
          <a:p>
            <a:pPr indent="0" lvl="0" marL="0" rtl="0" algn="l">
              <a:lnSpc>
                <a:spcPct val="90000"/>
              </a:lnSpc>
              <a:spcBef>
                <a:spcPts val="1000"/>
              </a:spcBef>
              <a:spcAft>
                <a:spcPts val="0"/>
              </a:spcAft>
              <a:buClr>
                <a:srgbClr val="000000"/>
              </a:buClr>
              <a:buSzPts val="3000"/>
              <a:buNone/>
            </a:pPr>
            <a:r>
              <a:rPr lang="en-US" sz="3000">
                <a:solidFill>
                  <a:srgbClr val="000000"/>
                </a:solidFill>
                <a:latin typeface="Calibri"/>
                <a:ea typeface="Calibri"/>
                <a:cs typeface="Calibri"/>
                <a:sym typeface="Calibri"/>
              </a:rPr>
              <a:t>Capitalize all letters in constants, and use underscores to connect words.  For example, the constant PI and MAX_VALUE</a:t>
            </a:r>
            <a:endParaRPr/>
          </a:p>
          <a:p>
            <a:pPr indent="0" lvl="0" marL="0" rtl="0" algn="l">
              <a:lnSpc>
                <a:spcPct val="90000"/>
              </a:lnSpc>
              <a:spcBef>
                <a:spcPts val="1000"/>
              </a:spcBef>
              <a:spcAft>
                <a:spcPts val="0"/>
              </a:spcAft>
              <a:buClr>
                <a:schemeClr val="dk1"/>
              </a:buClr>
              <a:buSzPts val="3600"/>
              <a:buNone/>
            </a:pPr>
            <a:r>
              <a:t/>
            </a:r>
            <a:endParaRPr sz="3600">
              <a:solidFill>
                <a:srgbClr val="000000"/>
              </a:solidFill>
              <a:latin typeface="Calibri"/>
              <a:ea typeface="Calibri"/>
              <a:cs typeface="Calibri"/>
              <a:sym typeface="Calibri"/>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2"/>
          <p:cNvSpPr txBox="1"/>
          <p:nvPr>
            <p:ph type="title"/>
          </p:nvPr>
        </p:nvSpPr>
        <p:spPr>
          <a:xfrm>
            <a:off x="838200" y="1"/>
            <a:ext cx="10515600" cy="73429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Line Break   \n</a:t>
            </a:r>
            <a:endParaRPr b="1">
              <a:solidFill>
                <a:srgbClr val="FF0000"/>
              </a:solidFill>
            </a:endParaRPr>
          </a:p>
        </p:txBody>
      </p:sp>
      <p:sp>
        <p:nvSpPr>
          <p:cNvPr id="229" name="Google Shape;229;p12"/>
          <p:cNvSpPr txBox="1"/>
          <p:nvPr>
            <p:ph idx="1" type="body"/>
          </p:nvPr>
        </p:nvSpPr>
        <p:spPr>
          <a:xfrm>
            <a:off x="838200" y="568036"/>
            <a:ext cx="10515600" cy="628996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Without line break</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With line break (\n)</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230" name="Google Shape;230;p12"/>
          <p:cNvPicPr preferRelativeResize="0"/>
          <p:nvPr/>
        </p:nvPicPr>
        <p:blipFill rotWithShape="1">
          <a:blip r:embed="rId3">
            <a:alphaModFix/>
          </a:blip>
          <a:srcRect b="0" l="0" r="0" t="0"/>
          <a:stretch/>
        </p:blipFill>
        <p:spPr>
          <a:xfrm>
            <a:off x="1122218" y="989580"/>
            <a:ext cx="10231581" cy="2612602"/>
          </a:xfrm>
          <a:prstGeom prst="rect">
            <a:avLst/>
          </a:prstGeom>
          <a:noFill/>
          <a:ln>
            <a:noFill/>
          </a:ln>
        </p:spPr>
      </p:pic>
      <p:pic>
        <p:nvPicPr>
          <p:cNvPr id="231" name="Google Shape;231;p12"/>
          <p:cNvPicPr preferRelativeResize="0"/>
          <p:nvPr/>
        </p:nvPicPr>
        <p:blipFill rotWithShape="1">
          <a:blip r:embed="rId4">
            <a:alphaModFix/>
          </a:blip>
          <a:srcRect b="0" l="0" r="0" t="0"/>
          <a:stretch/>
        </p:blipFill>
        <p:spPr>
          <a:xfrm>
            <a:off x="1122219" y="4114799"/>
            <a:ext cx="10231580" cy="262617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lang="en-US">
                <a:solidFill>
                  <a:srgbClr val="FF0000"/>
                </a:solidFill>
              </a:rPr>
              <a:t>Augmented Assignment Operators</a:t>
            </a:r>
            <a:endParaRPr/>
          </a:p>
        </p:txBody>
      </p:sp>
      <p:pic>
        <p:nvPicPr>
          <p:cNvPr id="237" name="Google Shape;237;p13"/>
          <p:cNvPicPr preferRelativeResize="0"/>
          <p:nvPr>
            <p:ph idx="1" type="body"/>
          </p:nvPr>
        </p:nvPicPr>
        <p:blipFill rotWithShape="1">
          <a:blip r:embed="rId3">
            <a:alphaModFix/>
          </a:blip>
          <a:srcRect b="0" l="0" r="0" t="0"/>
          <a:stretch/>
        </p:blipFill>
        <p:spPr>
          <a:xfrm>
            <a:off x="955965" y="1690688"/>
            <a:ext cx="9850580" cy="44468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4"/>
          <p:cNvSpPr txBox="1"/>
          <p:nvPr>
            <p:ph type="title"/>
          </p:nvPr>
        </p:nvSpPr>
        <p:spPr>
          <a:xfrm>
            <a:off x="838200" y="0"/>
            <a:ext cx="10515600" cy="76200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lang="en-US">
                <a:solidFill>
                  <a:srgbClr val="FF0000"/>
                </a:solidFill>
              </a:rPr>
              <a:t>Augmented Assignment Operators Examples</a:t>
            </a:r>
            <a:endParaRPr/>
          </a:p>
        </p:txBody>
      </p:sp>
      <p:pic>
        <p:nvPicPr>
          <p:cNvPr id="243" name="Google Shape;243;p14"/>
          <p:cNvPicPr preferRelativeResize="0"/>
          <p:nvPr>
            <p:ph idx="1" type="body"/>
          </p:nvPr>
        </p:nvPicPr>
        <p:blipFill rotWithShape="1">
          <a:blip r:embed="rId3">
            <a:alphaModFix/>
          </a:blip>
          <a:srcRect b="0" l="0" r="0" t="0"/>
          <a:stretch/>
        </p:blipFill>
        <p:spPr>
          <a:xfrm>
            <a:off x="55361" y="702201"/>
            <a:ext cx="12081300" cy="6096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15"/>
          <p:cNvSpPr txBox="1"/>
          <p:nvPr>
            <p:ph type="title"/>
          </p:nvPr>
        </p:nvSpPr>
        <p:spPr>
          <a:xfrm>
            <a:off x="838200" y="1"/>
            <a:ext cx="10515600" cy="803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Increment and Decrement Operators</a:t>
            </a:r>
            <a:endParaRPr/>
          </a:p>
        </p:txBody>
      </p:sp>
      <p:pic>
        <p:nvPicPr>
          <p:cNvPr id="249" name="Google Shape;249;p15"/>
          <p:cNvPicPr preferRelativeResize="0"/>
          <p:nvPr>
            <p:ph idx="1" type="body"/>
          </p:nvPr>
        </p:nvPicPr>
        <p:blipFill rotWithShape="1">
          <a:blip r:embed="rId3">
            <a:alphaModFix/>
          </a:blip>
          <a:srcRect b="0" l="0" r="0" t="0"/>
          <a:stretch/>
        </p:blipFill>
        <p:spPr>
          <a:xfrm>
            <a:off x="318655" y="955963"/>
            <a:ext cx="11596254" cy="536170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6"/>
          <p:cNvSpPr txBox="1"/>
          <p:nvPr>
            <p:ph type="title"/>
          </p:nvPr>
        </p:nvSpPr>
        <p:spPr>
          <a:xfrm>
            <a:off x="838200" y="365126"/>
            <a:ext cx="10515600" cy="77094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0000"/>
              </a:buClr>
              <a:buSzPts val="4400"/>
              <a:buFont typeface="Calibri"/>
              <a:buNone/>
            </a:pPr>
            <a:r>
              <a:rPr b="1" lang="en-US">
                <a:solidFill>
                  <a:srgbClr val="FF0000"/>
                </a:solidFill>
              </a:rPr>
              <a:t>Increment and Decrement Operators, cont.</a:t>
            </a:r>
            <a:endParaRPr/>
          </a:p>
        </p:txBody>
      </p:sp>
      <p:pic>
        <p:nvPicPr>
          <p:cNvPr id="255" name="Google Shape;255;p16"/>
          <p:cNvPicPr preferRelativeResize="0"/>
          <p:nvPr>
            <p:ph idx="1" type="body"/>
          </p:nvPr>
        </p:nvPicPr>
        <p:blipFill rotWithShape="1">
          <a:blip r:embed="rId3">
            <a:alphaModFix/>
          </a:blip>
          <a:srcRect b="0" l="0" r="0" t="0"/>
          <a:stretch/>
        </p:blipFill>
        <p:spPr>
          <a:xfrm>
            <a:off x="1357745" y="1496292"/>
            <a:ext cx="9379528" cy="44057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7"/>
          <p:cNvSpPr txBox="1"/>
          <p:nvPr>
            <p:ph type="title"/>
          </p:nvPr>
        </p:nvSpPr>
        <p:spPr>
          <a:xfrm>
            <a:off x="838200" y="1"/>
            <a:ext cx="10515600" cy="9421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Font typeface="Calibri"/>
              <a:buNone/>
            </a:pPr>
            <a:r>
              <a:rPr b="1" lang="en-US">
                <a:solidFill>
                  <a:srgbClr val="FF0000"/>
                </a:solidFill>
              </a:rPr>
              <a:t>Increment and Decrement Operators Example</a:t>
            </a:r>
            <a:endParaRPr/>
          </a:p>
        </p:txBody>
      </p:sp>
      <p:pic>
        <p:nvPicPr>
          <p:cNvPr id="261" name="Google Shape;261;p17"/>
          <p:cNvPicPr preferRelativeResize="0"/>
          <p:nvPr>
            <p:ph idx="1" type="body"/>
          </p:nvPr>
        </p:nvPicPr>
        <p:blipFill rotWithShape="1">
          <a:blip r:embed="rId3">
            <a:alphaModFix/>
          </a:blip>
          <a:srcRect b="0" l="0" r="0" t="0"/>
          <a:stretch/>
        </p:blipFill>
        <p:spPr>
          <a:xfrm>
            <a:off x="133660" y="1249784"/>
            <a:ext cx="11637900" cy="5458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2023-11-30T13:31:02Z</dcterms:created>
  <dc:creator>Admin</dc:creator>
</cp:coreProperties>
</file>